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4"/>
  </p:sldMasterIdLst>
  <p:notesMasterIdLst>
    <p:notesMasterId r:id="rId15"/>
  </p:notesMasterIdLst>
  <p:sldIdLst>
    <p:sldId id="320" r:id="rId5"/>
    <p:sldId id="306" r:id="rId6"/>
    <p:sldId id="326" r:id="rId7"/>
    <p:sldId id="327" r:id="rId8"/>
    <p:sldId id="323" r:id="rId9"/>
    <p:sldId id="324" r:id="rId10"/>
    <p:sldId id="322" r:id="rId11"/>
    <p:sldId id="330" r:id="rId12"/>
    <p:sldId id="329" r:id="rId13"/>
    <p:sldId id="331" r:id="rId14"/>
  </p:sldIdLst>
  <p:sldSz cx="12192000" cy="6858000"/>
  <p:notesSz cx="6858000" cy="9144000"/>
  <p:embeddedFontLst>
    <p:embeddedFont>
      <p:font typeface="Montserrat Ultra-Bold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34044-FAD4-49D3-9298-2F5C7A0C5BC8}" v="1" dt="2025-11-02T21:59:33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6" autoAdjust="0"/>
  </p:normalViewPr>
  <p:slideViewPr>
    <p:cSldViewPr>
      <p:cViewPr varScale="1">
        <p:scale>
          <a:sx n="51" d="100"/>
          <a:sy n="51" d="100"/>
        </p:scale>
        <p:origin x="125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1F289-EC1E-411E-BCB4-36F7031522E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0617D-38F4-468D-A8F3-095B23194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617D-38F4-468D-A8F3-095B231945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8C8D-9147-B7C7-2876-A50DAA9D1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1770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73C4E-4B7B-6DE7-82FC-A2DC6DAA3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984B7-927F-B651-53F9-A5238EE0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B191-9CEE-F53C-93C8-4623A074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A9EA-3B0E-7726-1D59-72BD8C6C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AA92D-DEFC-972F-1256-011A7027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7703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6EEF-E743-1ED4-3B17-FAC62342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A0D3D-FA15-9D19-9A6E-86B59BEB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CDDE-0B8A-698B-ECEB-99CC744B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A3C4B-DCA4-203E-2FBB-DA6FC54A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39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0EE42-4A18-F59F-686B-7BA24ECFB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4FD1E-3EA9-1C8D-4C43-78D36FA03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A93E-B09B-8B62-D4C6-7C6C0970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8512-57E6-73F7-4F22-F54F4A83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71ED-5609-8030-3EFC-8668800F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1372"/>
            <a:ext cx="10515600" cy="448514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C6890-59FA-DF35-0061-77F0CB3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9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B5B1-D36C-6859-B6F0-67F33A0B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BB2E-2518-EE12-789F-188F37AE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CB70-5DFA-DFF8-50F6-D22893AF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CCDC4-26D5-2B9B-DEF2-A9D2C520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E5BA650-61E9-D1F6-7301-A0E40ECC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05D-61CB-D128-9905-3AEED65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70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92F04-B159-A392-9A69-FC666094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035F-CE79-1419-9BDA-C72C3062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CF4C-EDE9-BE65-661A-A621DC16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5353-FD07-A9E2-F0C2-3C9B581F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1F4B-D82A-40FB-880C-92072C482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97AE9-7BDA-5784-7500-DDC861BD1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AB6D8-D66A-A6C1-DEA7-F2A9AA31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EBE01-1970-D1A9-B5E5-85639F5B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782C-6971-01D4-916D-7DBC0D71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40969A6-8D2F-C494-8029-CEBE6B84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B289-57E7-29AD-3368-63AB8D54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7703B-CB60-5BCD-AB52-59EAA556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85E99-CCE5-F894-2F42-AEB06964E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68C15-339D-4B13-F0E6-18391D68E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514CC-B40C-2518-4575-3F33FD80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7BF6A-6DA9-F0F7-013C-E93FDE4D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2A5DD-5959-CB2C-F143-43338129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ACB45-AE47-9524-0262-C2B06392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DBABA-CEA2-4948-11D8-34CB707C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53E3C-B6E6-23B7-1293-813BAF5F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3748B-125F-CFF7-8E63-1BB9CEAC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92C34-F933-AC9B-618E-C5A1D297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4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660B6-1131-98B3-0160-82D396BB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913E1-23F9-2BF7-159A-E0606A77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6E568-EC32-AF72-FC8F-18DC445E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E766-63D0-8CCC-58E8-3CFB7B78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6969-DA69-79DD-A3B1-A343486A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7703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08BED-19B9-0AC3-2C52-63F3FF31A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13880-509D-EC25-9125-4FD13CE1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B9801-D53E-B283-0AA8-AEA0187A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F372F-C916-4F10-F78D-2C8BF33B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9F43-3894-DFC0-10E4-C0451B4E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2104C-8F4B-276F-A74D-3BBD10D73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6B466-1290-9F35-87CA-3C74C3FD3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5F47-D348-9BB5-3985-A61D635C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B4F70-F45E-B89F-AAB1-D7046AA4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561EC-7432-CDB2-2486-A824E27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70778-8C5F-1D77-3ECB-EEF547C9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3809F-E8FC-956D-6752-1107F338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165C-41B8-C298-4860-5EC3C7A2F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9D062-F979-88EF-B121-46C86F310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02924-F1C4-49CE-00F7-3C7048BC7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6E48F-BAA2-CAAA-0332-EC56AB6FA0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0900" y="228600"/>
            <a:ext cx="8763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60E2CD-05C3-0C71-C30D-A1D5DADDAA1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28600"/>
            <a:ext cx="828283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703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91BAF-DF43-2556-A46D-FADC8C06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F95AC6-E784-2C2C-1B05-BBB0DFF044EC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custGeom>
            <a:avLst/>
            <a:gdLst/>
            <a:ahLst/>
            <a:cxnLst/>
            <a:rect l="l" t="t" r="r" b="b"/>
            <a:pathLst>
              <a:path w="12191695" h="6858000">
                <a:moveTo>
                  <a:pt x="0" y="0"/>
                </a:moveTo>
                <a:lnTo>
                  <a:pt x="12191695" y="0"/>
                </a:lnTo>
                <a:lnTo>
                  <a:pt x="121916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4A5A50-C237-A146-96C1-901D2F70F0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84" y="1451393"/>
            <a:ext cx="12191695" cy="6900848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19C2D23C-7E78-100F-37CB-6F63BC5079D9}"/>
              </a:ext>
            </a:extLst>
          </p:cNvPr>
          <p:cNvSpPr/>
          <p:nvPr/>
        </p:nvSpPr>
        <p:spPr>
          <a:xfrm>
            <a:off x="1829426" y="-28389"/>
            <a:ext cx="8533774" cy="698578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GH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3F04855-A694-D8BB-DF73-A64CACDA67A7}"/>
              </a:ext>
            </a:extLst>
          </p:cNvPr>
          <p:cNvSpPr/>
          <p:nvPr/>
        </p:nvSpPr>
        <p:spPr>
          <a:xfrm>
            <a:off x="3931974" y="3733800"/>
            <a:ext cx="4328052" cy="0"/>
          </a:xfrm>
          <a:prstGeom prst="line">
            <a:avLst/>
          </a:prstGeom>
          <a:ln w="28575" cap="flat">
            <a:solidFill>
              <a:srgbClr val="1770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H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4A8D6B1-ADBE-96BD-1999-B7F2F772A9ED}"/>
              </a:ext>
            </a:extLst>
          </p:cNvPr>
          <p:cNvSpPr/>
          <p:nvPr/>
        </p:nvSpPr>
        <p:spPr>
          <a:xfrm>
            <a:off x="2106529" y="228600"/>
            <a:ext cx="941471" cy="994193"/>
          </a:xfrm>
          <a:custGeom>
            <a:avLst/>
            <a:gdLst/>
            <a:ahLst/>
            <a:cxnLst/>
            <a:rect l="l" t="t" r="r" b="b"/>
            <a:pathLst>
              <a:path w="941471" h="994193">
                <a:moveTo>
                  <a:pt x="0" y="0"/>
                </a:moveTo>
                <a:lnTo>
                  <a:pt x="941471" y="0"/>
                </a:lnTo>
                <a:lnTo>
                  <a:pt x="941471" y="994193"/>
                </a:lnTo>
                <a:lnTo>
                  <a:pt x="0" y="9941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H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9B99D9F-9609-E094-0265-DCD9CFC919D3}"/>
              </a:ext>
            </a:extLst>
          </p:cNvPr>
          <p:cNvSpPr txBox="1"/>
          <p:nvPr/>
        </p:nvSpPr>
        <p:spPr>
          <a:xfrm>
            <a:off x="3232107" y="3888036"/>
            <a:ext cx="619765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17703A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Held at Ellen Johnson Sirleaf Ministerial Complex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17703A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17703A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Presented by: Nora Bowier, Deputy Managing Director, Forestry Development Authority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75C8069-2676-EF6D-3377-92D47115D1F8}"/>
              </a:ext>
            </a:extLst>
          </p:cNvPr>
          <p:cNvSpPr txBox="1"/>
          <p:nvPr/>
        </p:nvSpPr>
        <p:spPr>
          <a:xfrm>
            <a:off x="2551479" y="2289842"/>
            <a:ext cx="706999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 dirty="0">
                <a:solidFill>
                  <a:srgbClr val="17703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An Overview of the National Forest Forum 2025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AEF219E-4485-0051-B24C-4907FA960926}"/>
              </a:ext>
            </a:extLst>
          </p:cNvPr>
          <p:cNvSpPr txBox="1"/>
          <p:nvPr/>
        </p:nvSpPr>
        <p:spPr>
          <a:xfrm>
            <a:off x="2743200" y="1624572"/>
            <a:ext cx="6686559" cy="37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 dirty="0">
                <a:solidFill>
                  <a:srgbClr val="17703A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FORESTRY DEVELOPMENT AUTHORITY (FDA)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4B24-6A98-EA7D-BB02-01F6E0ED5D9D}"/>
              </a:ext>
            </a:extLst>
          </p:cNvPr>
          <p:cNvSpPr txBox="1"/>
          <p:nvPr/>
        </p:nvSpPr>
        <p:spPr>
          <a:xfrm>
            <a:off x="13181162" y="-367485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F8CCF4-51D6-CDAF-8176-1EBDD6F1D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170072"/>
            <a:ext cx="956567" cy="956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E59DF-36BB-3DB5-A3A1-9A006DA3A7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994" y="6190618"/>
            <a:ext cx="7590012" cy="4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Liberia’s forest are not just a natural asset; they are foundation for inclusive growth, climate resilience and sustainable national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344502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forest with clouds in the sky&#10;&#10;AI-generated content may be incorrect.">
            <a:extLst>
              <a:ext uri="{FF2B5EF4-FFF2-40B4-BE49-F238E27FC236}">
                <a16:creationId xmlns:a16="http://schemas.microsoft.com/office/drawing/2014/main" id="{C9229F73-BFAE-FA4F-4AD1-0C9B6079AB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236960"/>
            <a:ext cx="4446364" cy="4484687"/>
          </a:xfr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27448" y="1052736"/>
            <a:ext cx="5472608" cy="518457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b="1" dirty="0">
                <a:solidFill>
                  <a:srgbClr val="18420D"/>
                </a:solidFill>
              </a:rPr>
              <a:t>Importance of Liberia’s forest</a:t>
            </a:r>
          </a:p>
          <a:p>
            <a:pPr lvl="1"/>
            <a:endParaRPr lang="en-US" sz="2600" dirty="0">
              <a:solidFill>
                <a:srgbClr val="18420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8420D"/>
                </a:solidFill>
              </a:rPr>
              <a:t>Forest account for </a:t>
            </a:r>
            <a:r>
              <a:rPr lang="en-US" sz="2600" b="1" dirty="0">
                <a:solidFill>
                  <a:srgbClr val="18420D"/>
                </a:solidFill>
              </a:rPr>
              <a:t>43% of the remaining Upper Guinean Forest, </a:t>
            </a:r>
            <a:r>
              <a:rPr lang="en-US" sz="2600" dirty="0">
                <a:solidFill>
                  <a:srgbClr val="18420D"/>
                </a:solidFill>
              </a:rPr>
              <a:t>a globally significant biodiversity hotspot.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8420D"/>
                </a:solidFill>
              </a:rPr>
              <a:t>Home to unique ecosystems and endemic species.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8420D"/>
                </a:solidFill>
              </a:rPr>
              <a:t>Provide livelihoods for </a:t>
            </a:r>
            <a:r>
              <a:rPr lang="en-US" sz="2600" b="1" dirty="0">
                <a:solidFill>
                  <a:srgbClr val="18420D"/>
                </a:solidFill>
              </a:rPr>
              <a:t>over 1.5 million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8420D"/>
                </a:solidFill>
              </a:rPr>
              <a:t>Contributed</a:t>
            </a:r>
            <a:r>
              <a:rPr lang="en-US" sz="2600" b="1" dirty="0">
                <a:solidFill>
                  <a:srgbClr val="18420D"/>
                </a:solidFill>
              </a:rPr>
              <a:t> 10% of GDP (2014-2016) and 10,400 direct jobs (2015)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8420D"/>
                </a:solidFill>
              </a:rPr>
              <a:t>Critical for climate regulation, biodiversity conservation and rural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2012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8485"/>
          </a:xfrm>
        </p:spPr>
        <p:txBody>
          <a:bodyPr/>
          <a:lstStyle/>
          <a:p>
            <a:r>
              <a:rPr lang="en-US" dirty="0"/>
              <a:t>Forest Governance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8880"/>
            <a:ext cx="9144000" cy="4032448"/>
          </a:xfrm>
        </p:spPr>
        <p:txBody>
          <a:bodyPr>
            <a:noAutofit/>
          </a:bodyPr>
          <a:lstStyle/>
          <a:p>
            <a:pPr lvl="1"/>
            <a:r>
              <a:rPr lang="en-US" sz="1800" dirty="0">
                <a:solidFill>
                  <a:srgbClr val="18420D"/>
                </a:solidFill>
              </a:rPr>
              <a:t>Major policy reforms since 2003: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8420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2006: National Forest Reform Law (NFRL)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2009: Community Right Law (CRL)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2018: Land Rights Act (LRA)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8420D"/>
              </a:solidFill>
            </a:endParaRPr>
          </a:p>
          <a:p>
            <a:r>
              <a:rPr lang="en-US" sz="1800" b="1" dirty="0">
                <a:solidFill>
                  <a:srgbClr val="18420D"/>
                </a:solidFill>
              </a:rPr>
              <a:t>Legal Foundation for the “Four Cs” Framework which guides forest management </a:t>
            </a:r>
            <a:r>
              <a:rPr lang="en-US" sz="1800" dirty="0">
                <a:solidFill>
                  <a:srgbClr val="18420D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Community Forestry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 Conservation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Carbon Sequestration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420D"/>
                </a:solidFill>
              </a:rPr>
              <a:t>Commercial Forestry </a:t>
            </a:r>
          </a:p>
        </p:txBody>
      </p:sp>
    </p:spTree>
    <p:extLst>
      <p:ext uri="{BB962C8B-B14F-4D97-AF65-F5344CB8AC3E}">
        <p14:creationId xmlns:p14="http://schemas.microsoft.com/office/powerpoint/2010/main" val="398917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1372"/>
            <a:ext cx="9434264" cy="448514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Deforestation &amp; degradation (approximately 0.46% annually, 2005 – 2015)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Illegal logging &amp; unregulated artisanal mining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Agriculture expansion &amp; shifting cultivation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Weak inter-sectoral coordination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Emerging climate change impacts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Pressure on protected areas and forest reserves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</p:spTree>
    <p:extLst>
      <p:ext uri="{BB962C8B-B14F-4D97-AF65-F5344CB8AC3E}">
        <p14:creationId xmlns:p14="http://schemas.microsoft.com/office/powerpoint/2010/main" val="60741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4E51-01FE-56E4-C11A-37BE036F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F436662-0A6F-2FC3-E425-2CBAEEE29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836712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GB" dirty="0"/>
              <a:t>National Forest Forum 2025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4664" y="1700808"/>
            <a:ext cx="4525312" cy="460851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Theme</a:t>
            </a:r>
            <a:r>
              <a:rPr lang="en-US" sz="2600" dirty="0"/>
              <a:t>: Enhancing Partnership for Sustainable Forest Management and Climate Resilience.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b="1" dirty="0"/>
              <a:t>Building on 2023 National Forest which highlighted: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Key initiative like Liberia Forest Sector Project (LFSP) - World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WABILED Program – USAID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Wonegizi</a:t>
            </a:r>
            <a:r>
              <a:rPr lang="en-US" sz="2600" dirty="0"/>
              <a:t> REDD+ Pilot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Evaluated Key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Set out action points on governance, partnerships and carbon market readiness</a:t>
            </a:r>
            <a:r>
              <a:rPr lang="en-US" dirty="0"/>
              <a:t>. </a:t>
            </a:r>
          </a:p>
        </p:txBody>
      </p:sp>
      <p:pic>
        <p:nvPicPr>
          <p:cNvPr id="6" name="Content Placeholder 5" descr="A hippo and baby hippo in the woods&#10;&#10;AI-generated content may be incorrect.">
            <a:extLst>
              <a:ext uri="{FF2B5EF4-FFF2-40B4-BE49-F238E27FC236}">
                <a16:creationId xmlns:a16="http://schemas.microsoft.com/office/drawing/2014/main" id="{2108891D-48F3-072A-509D-6B33FE4B56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1901825"/>
            <a:ext cx="4993059" cy="4484688"/>
          </a:xfrm>
        </p:spPr>
      </p:pic>
    </p:spTree>
    <p:extLst>
      <p:ext uri="{BB962C8B-B14F-4D97-AF65-F5344CB8AC3E}">
        <p14:creationId xmlns:p14="http://schemas.microsoft.com/office/powerpoint/2010/main" val="37311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D35F-089C-8F59-1694-93887DC2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11044" y="548681"/>
            <a:ext cx="8833428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NFF Objectives continue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9416" y="1628800"/>
            <a:ext cx="5904656" cy="446449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progress and lessons since 2023 </a:t>
            </a:r>
          </a:p>
          <a:p>
            <a:endParaRPr lang="en-US" b="1" dirty="0"/>
          </a:p>
          <a:p>
            <a:r>
              <a:rPr lang="en-US" b="1" dirty="0"/>
              <a:t>Address sectoral challenges amid emerging global and national transitions: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Proposed VPA cancellation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Transition to Forest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Implementation of EU Deforestation Regulation (EUDR)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Engagement with the Broader Market Recognition Coalition </a:t>
            </a:r>
          </a:p>
          <a:p>
            <a:endParaRPr lang="en-US" dirty="0"/>
          </a:p>
          <a:p>
            <a:r>
              <a:rPr lang="en-US" dirty="0"/>
              <a:t>Strengthen </a:t>
            </a:r>
            <a:r>
              <a:rPr lang="en-US" b="1" dirty="0"/>
              <a:t>cross section coordination </a:t>
            </a:r>
            <a:r>
              <a:rPr lang="en-US" dirty="0"/>
              <a:t>under the AAID framework.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Support Liberia’s commitments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UNFCCC (Climate Change)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UNCCD (Combat Desertification)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UNCBD (Biodiversity Conservation)</a:t>
            </a:r>
          </a:p>
        </p:txBody>
      </p:sp>
      <p:pic>
        <p:nvPicPr>
          <p:cNvPr id="7" name="Content Placeholder 6" descr="A person rowing a canoe&#10;&#10;AI-generated content may be incorrect.">
            <a:extLst>
              <a:ext uri="{FF2B5EF4-FFF2-40B4-BE49-F238E27FC236}">
                <a16:creationId xmlns:a16="http://schemas.microsoft.com/office/drawing/2014/main" id="{E24E8A70-49FC-225F-6E43-DF0E875EA5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84784"/>
            <a:ext cx="4142159" cy="4484687"/>
          </a:xfrm>
        </p:spPr>
      </p:pic>
    </p:spTree>
    <p:extLst>
      <p:ext uri="{BB962C8B-B14F-4D97-AF65-F5344CB8AC3E}">
        <p14:creationId xmlns:p14="http://schemas.microsoft.com/office/powerpoint/2010/main" val="295632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A3E2A-1209-5EFB-8DA4-77C3383A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9B9CA3C-C9D2-5A73-D38D-6080C7F4E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GB" dirty="0"/>
              <a:t>Expected outcome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2132856"/>
            <a:ext cx="5436096" cy="3744416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US" dirty="0">
                <a:solidFill>
                  <a:srgbClr val="18420D"/>
                </a:solidFill>
              </a:rPr>
              <a:t>Renewed </a:t>
            </a:r>
            <a:r>
              <a:rPr lang="en-US" b="1" dirty="0">
                <a:solidFill>
                  <a:srgbClr val="18420D"/>
                </a:solidFill>
              </a:rPr>
              <a:t>political and stakeholder commitment </a:t>
            </a:r>
            <a:r>
              <a:rPr lang="en-US" dirty="0">
                <a:solidFill>
                  <a:srgbClr val="18420D"/>
                </a:solidFill>
              </a:rPr>
              <a:t>to sustainable forest management.  </a:t>
            </a:r>
          </a:p>
          <a:p>
            <a:pPr marL="342900" indent="-342900"/>
            <a:endParaRPr lang="en-US" dirty="0">
              <a:solidFill>
                <a:srgbClr val="18420D"/>
              </a:solidFill>
            </a:endParaRPr>
          </a:p>
          <a:p>
            <a:pPr marL="342900" indent="-342900"/>
            <a:r>
              <a:rPr lang="en-US" dirty="0">
                <a:solidFill>
                  <a:srgbClr val="18420D"/>
                </a:solidFill>
              </a:rPr>
              <a:t>Strengthened </a:t>
            </a:r>
            <a:r>
              <a:rPr lang="en-US" b="1" dirty="0">
                <a:solidFill>
                  <a:srgbClr val="18420D"/>
                </a:solidFill>
              </a:rPr>
              <a:t>governance and inter sectoral coordination.</a:t>
            </a:r>
          </a:p>
          <a:p>
            <a:endParaRPr lang="en-US" b="1" dirty="0">
              <a:solidFill>
                <a:srgbClr val="18420D"/>
              </a:solidFill>
            </a:endParaRPr>
          </a:p>
          <a:p>
            <a:pPr marL="342900" indent="-342900"/>
            <a:r>
              <a:rPr lang="en-US" dirty="0">
                <a:solidFill>
                  <a:srgbClr val="18420D"/>
                </a:solidFill>
              </a:rPr>
              <a:t>Clear </a:t>
            </a:r>
            <a:r>
              <a:rPr lang="en-US" b="1" dirty="0">
                <a:solidFill>
                  <a:srgbClr val="18420D"/>
                </a:solidFill>
              </a:rPr>
              <a:t>policy direction </a:t>
            </a:r>
            <a:r>
              <a:rPr lang="en-US" dirty="0">
                <a:solidFill>
                  <a:srgbClr val="18420D"/>
                </a:solidFill>
              </a:rPr>
              <a:t>for climate resilience and low emission development.</a:t>
            </a:r>
          </a:p>
          <a:p>
            <a:pPr marL="342900" indent="-342900"/>
            <a:endParaRPr lang="en-US" dirty="0">
              <a:solidFill>
                <a:srgbClr val="18420D"/>
              </a:solidFill>
            </a:endParaRPr>
          </a:p>
          <a:p>
            <a:pPr marL="342900" indent="-342900"/>
            <a:r>
              <a:rPr lang="en-US" dirty="0">
                <a:solidFill>
                  <a:srgbClr val="18420D"/>
                </a:solidFill>
              </a:rPr>
              <a:t>Enhanced </a:t>
            </a:r>
            <a:r>
              <a:rPr lang="en-US" b="1" dirty="0">
                <a:solidFill>
                  <a:srgbClr val="18420D"/>
                </a:solidFill>
              </a:rPr>
              <a:t>international partnership and financing opportunities.</a:t>
            </a:r>
            <a:r>
              <a:rPr lang="en-US" dirty="0">
                <a:solidFill>
                  <a:srgbClr val="18420D"/>
                </a:solidFill>
              </a:rPr>
              <a:t> </a:t>
            </a:r>
          </a:p>
          <a:p>
            <a:pPr marL="342900" indent="-342900"/>
            <a:endParaRPr lang="en-US" dirty="0">
              <a:solidFill>
                <a:srgbClr val="18420D"/>
              </a:solidFill>
            </a:endParaRPr>
          </a:p>
          <a:p>
            <a:pPr marL="342900" indent="-342900"/>
            <a:r>
              <a:rPr lang="en-US" dirty="0">
                <a:solidFill>
                  <a:srgbClr val="18420D"/>
                </a:solidFill>
              </a:rPr>
              <a:t>Contribution to achieving </a:t>
            </a:r>
            <a:r>
              <a:rPr lang="en-US" b="1" dirty="0">
                <a:solidFill>
                  <a:srgbClr val="18420D"/>
                </a:solidFill>
              </a:rPr>
              <a:t>AAID environmental sustainability pillar </a:t>
            </a:r>
            <a:r>
              <a:rPr lang="en-US" dirty="0">
                <a:solidFill>
                  <a:srgbClr val="18420D"/>
                </a:solidFill>
              </a:rPr>
              <a:t>and global conventions.</a:t>
            </a:r>
            <a:endParaRPr lang="en-US" dirty="0"/>
          </a:p>
        </p:txBody>
      </p:sp>
      <p:pic>
        <p:nvPicPr>
          <p:cNvPr id="7" name="Content Placeholder 6" descr="A large stack of wood&#10;&#10;AI-generated content may be incorrect.">
            <a:extLst>
              <a:ext uri="{FF2B5EF4-FFF2-40B4-BE49-F238E27FC236}">
                <a16:creationId xmlns:a16="http://schemas.microsoft.com/office/drawing/2014/main" id="{E147BB33-FEDE-6E10-21D4-A88D226410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870542"/>
            <a:ext cx="4175125" cy="4484688"/>
          </a:xfrm>
        </p:spPr>
      </p:pic>
    </p:spTree>
    <p:extLst>
      <p:ext uri="{BB962C8B-B14F-4D97-AF65-F5344CB8AC3E}">
        <p14:creationId xmlns:p14="http://schemas.microsoft.com/office/powerpoint/2010/main" val="422304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1 : Plenary Sessions including formal opening</a:t>
            </a:r>
          </a:p>
          <a:p>
            <a:endParaRPr lang="en-US" dirty="0"/>
          </a:p>
          <a:p>
            <a:r>
              <a:rPr lang="en-US" dirty="0"/>
              <a:t>Day 2: Thematic Workshops: Community Conservation and Carbon</a:t>
            </a:r>
          </a:p>
          <a:p>
            <a:endParaRPr lang="en-US" dirty="0"/>
          </a:p>
          <a:p>
            <a:r>
              <a:rPr lang="en-US" dirty="0"/>
              <a:t>Day 3: Plenary Sessions including presenting the outcome of thematic Workshop, </a:t>
            </a:r>
            <a:r>
              <a:rPr lang="en-US" dirty="0" err="1"/>
              <a:t>Highlevel</a:t>
            </a:r>
            <a:r>
              <a:rPr lang="en-US" dirty="0"/>
              <a:t> Panels Discussions and Adoption of a Declaration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program </a:t>
            </a:r>
          </a:p>
        </p:txBody>
      </p:sp>
    </p:spTree>
    <p:extLst>
      <p:ext uri="{BB962C8B-B14F-4D97-AF65-F5344CB8AC3E}">
        <p14:creationId xmlns:p14="http://schemas.microsoft.com/office/powerpoint/2010/main" val="74716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Participants: government, development partners, civil society and communities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Message </a:t>
            </a:r>
          </a:p>
        </p:txBody>
      </p:sp>
    </p:spTree>
    <p:extLst>
      <p:ext uri="{BB962C8B-B14F-4D97-AF65-F5344CB8AC3E}">
        <p14:creationId xmlns:p14="http://schemas.microsoft.com/office/powerpoint/2010/main" val="161287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6" id="{85052C40-5A5B-9C47-8093-A0BE2A6F78D3}" vid="{C773E22D-3A4A-A644-8126-E454D0EDFA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C6F70ABB52F4E9B49E2723D659D7B" ma:contentTypeVersion="20" ma:contentTypeDescription="Crée un document." ma:contentTypeScope="" ma:versionID="8dab549b221bd47e229d044c374ffa7e">
  <xsd:schema xmlns:xsd="http://www.w3.org/2001/XMLSchema" xmlns:xs="http://www.w3.org/2001/XMLSchema" xmlns:p="http://schemas.microsoft.com/office/2006/metadata/properties" xmlns:ns2="9e773f60-9bec-461f-b5ab-48e06b03712b" xmlns:ns3="cc3a3d64-d1cc-41cd-a684-8476bd13c503" targetNamespace="http://schemas.microsoft.com/office/2006/metadata/properties" ma:root="true" ma:fieldsID="93a60f8ce3297bf03c18059e82765e24" ns2:_="" ns3:_="">
    <xsd:import namespace="9e773f60-9bec-461f-b5ab-48e06b03712b"/>
    <xsd:import namespace="cc3a3d64-d1cc-41cd-a684-8476bd13c5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73f60-9bec-461f-b5ab-48e06b037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9152e7cf-da0b-474d-be28-0221350b57f5}" ma:internalName="TaxCatchAll" ma:showField="CatchAllData" ma:web="9e773f60-9bec-461f-b5ab-48e06b037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a3d64-d1cc-41cd-a684-8476bd13c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a3d64-d1cc-41cd-a684-8476bd13c503">
      <Terms xmlns="http://schemas.microsoft.com/office/infopath/2007/PartnerControls"/>
    </lcf76f155ced4ddcb4097134ff3c332f>
    <TaxCatchAll xmlns="9e773f60-9bec-461f-b5ab-48e06b03712b" xsi:nil="true"/>
  </documentManagement>
</p:properties>
</file>

<file path=customXml/itemProps1.xml><?xml version="1.0" encoding="utf-8"?>
<ds:datastoreItem xmlns:ds="http://schemas.openxmlformats.org/officeDocument/2006/customXml" ds:itemID="{ABEBA41B-E3BE-4809-9A28-221F9F624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73f60-9bec-461f-b5ab-48e06b03712b"/>
    <ds:schemaRef ds:uri="cc3a3d64-d1cc-41cd-a684-8476bd13c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816DA1-3670-4FA3-BE78-A5014D203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AC40A-0DBE-40D5-9366-E96CFA4847F5}">
  <ds:schemaRefs>
    <ds:schemaRef ds:uri="http://schemas.microsoft.com/office/2006/metadata/properties"/>
    <ds:schemaRef ds:uri="http://schemas.microsoft.com/office/infopath/2007/PartnerControls"/>
    <ds:schemaRef ds:uri="472ac3ac-333b-496d-8d5c-769fa559f207"/>
    <ds:schemaRef ds:uri="e768e715-80f9-4a40-b729-2a0c1886fabf"/>
    <ds:schemaRef ds:uri="cc3a3d64-d1cc-41cd-a684-8476bd13c503"/>
    <ds:schemaRef ds:uri="9e773f60-9bec-461f-b5ab-48e06b0371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v6</Template>
  <TotalTime>0</TotalTime>
  <Words>455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 Ultra-Bold</vt:lpstr>
      <vt:lpstr>Calibri</vt:lpstr>
      <vt:lpstr>Office Theme</vt:lpstr>
      <vt:lpstr>PowerPoint Presentation</vt:lpstr>
      <vt:lpstr>PowerPoint Presentation</vt:lpstr>
      <vt:lpstr>Forest Governance Progress</vt:lpstr>
      <vt:lpstr>Key Challenges</vt:lpstr>
      <vt:lpstr>National Forest Forum 2025</vt:lpstr>
      <vt:lpstr>NFF Objectives continue</vt:lpstr>
      <vt:lpstr>Expected outcome</vt:lpstr>
      <vt:lpstr>Structure of the program </vt:lpstr>
      <vt:lpstr>Strategic Message </vt:lpstr>
      <vt:lpstr>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Cullen</dc:creator>
  <cp:lastModifiedBy>Darius Barrolle</cp:lastModifiedBy>
  <cp:revision>8</cp:revision>
  <dcterms:created xsi:type="dcterms:W3CDTF">2025-11-02T21:50:29Z</dcterms:created>
  <dcterms:modified xsi:type="dcterms:W3CDTF">2025-11-20T11:32:14Z</dcterms:modified>
  <dc:identifier>DAGsIf9xdqU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0x0101009D9C6F70ABB52F4E9B49E2723D659D7B</vt:lpwstr>
  </property>
</Properties>
</file>